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56" r:id="rId5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8514"/>
    <a:srgbClr val="105B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29" autoAdjust="0"/>
    <p:restoredTop sz="94660"/>
  </p:normalViewPr>
  <p:slideViewPr>
    <p:cSldViewPr snapToGrid="0">
      <p:cViewPr varScale="1">
        <p:scale>
          <a:sx n="49" d="100"/>
          <a:sy n="49" d="100"/>
        </p:scale>
        <p:origin x="62" y="7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09BF17B-C8D5-2332-7364-C261139CC5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528F9D2F-A0B2-DC14-6E07-ECF52534CC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5B9AF4F-42DF-3923-FE58-F06FB24C0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1AB4-5FF0-4EE2-A0F3-06125B58DF60}" type="datetimeFigureOut">
              <a:rPr kumimoji="1" lang="ja-JP" altLang="en-US" smtClean="0"/>
              <a:t>2024/12/20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3B40F4D-59EF-3573-1C55-A25BCC146B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AF822ED1-907A-43DA-3DF8-00992F70E2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CDFD4-4AA4-472E-B1AF-22B327828B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81749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0C03813-7748-4283-F0EE-C50995BEA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F910E955-CBAC-D2C7-65E6-92DD1EC976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E128066-7F96-6AFB-8461-4079B9328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1AB4-5FF0-4EE2-A0F3-06125B58DF60}" type="datetimeFigureOut">
              <a:rPr kumimoji="1" lang="ja-JP" altLang="en-US" smtClean="0"/>
              <a:t>2024/12/20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841F601E-D4B6-B513-D960-03B4BE49A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DC2F7B3-40D6-1785-E366-C1D1E2689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CDFD4-4AA4-472E-B1AF-22B327828B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0640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219DCFC6-B2F8-7BF7-CD62-35EC529471A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35568C3-1F6B-2535-BB94-22E420B42A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EEA3ACA-DDBA-60D7-127D-516D2E888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1AB4-5FF0-4EE2-A0F3-06125B58DF60}" type="datetimeFigureOut">
              <a:rPr kumimoji="1" lang="ja-JP" altLang="en-US" smtClean="0"/>
              <a:t>2024/12/20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5BB8A16-9B3C-3035-376E-B112E320A0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09839F5B-4F19-CEA3-AF0D-1365B4C45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CDFD4-4AA4-472E-B1AF-22B327828B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285096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94A39A0-D357-4EEC-FED9-805C33834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64862423-66F9-294E-61C2-697C963061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51BFFBD-5F70-07F7-CD96-5C47DE001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1AB4-5FF0-4EE2-A0F3-06125B58DF60}" type="datetimeFigureOut">
              <a:rPr kumimoji="1" lang="ja-JP" altLang="en-US" smtClean="0"/>
              <a:t>2024/12/20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42653E5-195D-37D7-3141-C33C5E83D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5873F686-CBCB-C645-E5EA-CF19DAB56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CDFD4-4AA4-472E-B1AF-22B327828B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26205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F2B643-7858-A8A6-7E13-2419FD1D4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7FA508B-FA74-3D20-EDE3-702DECC36D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4C7A3017-91EA-A758-2146-8BFCDE744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1AB4-5FF0-4EE2-A0F3-06125B58DF60}" type="datetimeFigureOut">
              <a:rPr kumimoji="1" lang="ja-JP" altLang="en-US" smtClean="0"/>
              <a:t>2024/12/20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4D942D7C-E50F-1BB9-FEE5-44F4F74CD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D865178-56E5-C300-067A-603958E5C8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CDFD4-4AA4-472E-B1AF-22B327828B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590224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3BBC86C-B696-E2B9-CA65-3D71B82B9B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A81ED04-86C6-B9DC-0420-6FDF00D7B6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2E9587D1-8743-0CD3-93B0-233FCFAEB5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A9B0969-1AE7-C93C-B615-810A285D2E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1AB4-5FF0-4EE2-A0F3-06125B58DF60}" type="datetimeFigureOut">
              <a:rPr kumimoji="1" lang="ja-JP" altLang="en-US" smtClean="0"/>
              <a:t>2024/12/20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3F441D7-2979-6393-3CD1-C6953FD17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D79A57F-A433-7329-CB4E-52949AAB1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CDFD4-4AA4-472E-B1AF-22B327828B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29661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21014EC-3041-B547-68D6-CEDCDE27E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FF5E4F2-93F8-899D-47D3-CA4F9E63BB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1B4C182-8478-D254-0BD3-EF14D4F0D9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A8D53274-EC17-0CC5-0885-5324482C00F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37391EB-19EE-2DA5-4A6B-8BBDBBF92B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51FDED53-8F28-35B0-D5AE-41BDF2E12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1AB4-5FF0-4EE2-A0F3-06125B58DF60}" type="datetimeFigureOut">
              <a:rPr kumimoji="1" lang="ja-JP" altLang="en-US" smtClean="0"/>
              <a:t>2024/12/20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1D43E9C8-A5DF-E910-EE4E-F4ACE64F9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36BA0847-B989-3DDD-BA01-7AFEDB5AB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CDFD4-4AA4-472E-B1AF-22B327828B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3260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AF3BD30-F784-D983-C1BF-A207204549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0D99C997-6133-E632-A461-92E67E89B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1AB4-5FF0-4EE2-A0F3-06125B58DF60}" type="datetimeFigureOut">
              <a:rPr kumimoji="1" lang="ja-JP" altLang="en-US" smtClean="0"/>
              <a:t>2024/12/20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0534B1BA-23B8-7A77-C144-C843B294A4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07A274F5-8412-0207-2D00-E58EFFFB7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CDFD4-4AA4-472E-B1AF-22B327828B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2255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F3676EDB-3A72-AD6E-9229-81113EC6A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1AB4-5FF0-4EE2-A0F3-06125B58DF60}" type="datetimeFigureOut">
              <a:rPr kumimoji="1" lang="ja-JP" altLang="en-US" smtClean="0"/>
              <a:t>2024/12/20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EEFD483F-6C9B-B6FA-2646-884365C009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F58FAF48-6BED-01F4-A63B-6E15E9480A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CDFD4-4AA4-472E-B1AF-22B327828B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925343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C6281EC-35C9-6D7F-AC67-2C1D581957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035DDBC-FBA9-B53A-C09A-B25674CFA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DEC04BA-F822-DA49-EEC1-A7483F45CB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88A45302-7BA2-1BAB-693E-CE396C0C7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1AB4-5FF0-4EE2-A0F3-06125B58DF60}" type="datetimeFigureOut">
              <a:rPr kumimoji="1" lang="ja-JP" altLang="en-US" smtClean="0"/>
              <a:t>2024/12/20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4E00D86A-19F1-BA6F-5928-0691D1026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A4202A40-8BE8-7E81-704A-7C5CCDAC1D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CDFD4-4AA4-472E-B1AF-22B327828B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91260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31EED12-C156-727C-A197-C520E972A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7B1906D-29D0-C193-252A-8D540F1595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8A855FF-5DC4-3923-107B-45C362B134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A8C8C15C-6EED-BE89-285E-26D151039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F1AB4-5FF0-4EE2-A0F3-06125B58DF60}" type="datetimeFigureOut">
              <a:rPr kumimoji="1" lang="ja-JP" altLang="en-US" smtClean="0"/>
              <a:t>2024/12/20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EF31147-F928-AA84-D98D-0731A4C352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58E5CDE8-ACB3-C350-4AAA-9BAE6FA62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6CDFD4-4AA4-472E-B1AF-22B327828B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096399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4FA37C41-8DDB-AD45-DBE1-F922FD9FFC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13C73EA9-71C3-D7E4-07B5-18B5B6407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B469AA7-2DCB-E9D3-E25A-3BA7428B6F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E9F1AB4-5FF0-4EE2-A0F3-06125B58DF60}" type="datetimeFigureOut">
              <a:rPr kumimoji="1" lang="ja-JP" altLang="en-US" smtClean="0"/>
              <a:t>2024/12/20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F3A6D62-ADE9-5BB9-28F5-B0E85D171D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6EBDEFE-1246-AA46-D72E-2794844466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16CDFD4-4AA4-472E-B1AF-22B327828BD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692899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フリーフォーム: 図形 26">
            <a:extLst>
              <a:ext uri="{FF2B5EF4-FFF2-40B4-BE49-F238E27FC236}">
                <a16:creationId xmlns:a16="http://schemas.microsoft.com/office/drawing/2014/main" id="{D03F3952-EE3B-6942-AE5F-65CBE8DAD900}"/>
              </a:ext>
            </a:extLst>
          </p:cNvPr>
          <p:cNvSpPr/>
          <p:nvPr/>
        </p:nvSpPr>
        <p:spPr>
          <a:xfrm>
            <a:off x="0" y="0"/>
            <a:ext cx="12192000" cy="795289"/>
          </a:xfrm>
          <a:custGeom>
            <a:avLst/>
            <a:gdLst>
              <a:gd name="connsiteX0" fmla="*/ 0 w 12192000"/>
              <a:gd name="connsiteY0" fmla="*/ 0 h 795289"/>
              <a:gd name="connsiteX1" fmla="*/ 12192000 w 12192000"/>
              <a:gd name="connsiteY1" fmla="*/ 0 h 795289"/>
              <a:gd name="connsiteX2" fmla="*/ 12192000 w 12192000"/>
              <a:gd name="connsiteY2" fmla="*/ 363097 h 795289"/>
              <a:gd name="connsiteX3" fmla="*/ 12135495 w 12192000"/>
              <a:gd name="connsiteY3" fmla="*/ 467199 h 795289"/>
              <a:gd name="connsiteX4" fmla="*/ 11518431 w 12192000"/>
              <a:gd name="connsiteY4" fmla="*/ 795289 h 795289"/>
              <a:gd name="connsiteX5" fmla="*/ 0 w 12192000"/>
              <a:gd name="connsiteY5" fmla="*/ 795288 h 795289"/>
              <a:gd name="connsiteX6" fmla="*/ 0 w 12192000"/>
              <a:gd name="connsiteY6" fmla="*/ 0 h 795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795289">
                <a:moveTo>
                  <a:pt x="0" y="0"/>
                </a:moveTo>
                <a:lnTo>
                  <a:pt x="12192000" y="0"/>
                </a:lnTo>
                <a:lnTo>
                  <a:pt x="12192000" y="363097"/>
                </a:lnTo>
                <a:lnTo>
                  <a:pt x="12135495" y="467199"/>
                </a:lnTo>
                <a:cubicBezTo>
                  <a:pt x="12001765" y="665145"/>
                  <a:pt x="11775297" y="795289"/>
                  <a:pt x="11518431" y="795289"/>
                </a:cubicBezTo>
                <a:lnTo>
                  <a:pt x="0" y="795288"/>
                </a:lnTo>
                <a:lnTo>
                  <a:pt x="0" y="0"/>
                </a:lnTo>
                <a:close/>
              </a:path>
            </a:pathLst>
          </a:custGeom>
          <a:solidFill>
            <a:srgbClr val="105B5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284AA5F9-4644-B11F-9DD3-8109A7AB3002}"/>
              </a:ext>
            </a:extLst>
          </p:cNvPr>
          <p:cNvSpPr/>
          <p:nvPr/>
        </p:nvSpPr>
        <p:spPr>
          <a:xfrm>
            <a:off x="0" y="363097"/>
            <a:ext cx="12192000" cy="602103"/>
          </a:xfrm>
          <a:custGeom>
            <a:avLst/>
            <a:gdLst>
              <a:gd name="connsiteX0" fmla="*/ 12192000 w 12192000"/>
              <a:gd name="connsiteY0" fmla="*/ 0 h 602103"/>
              <a:gd name="connsiteX1" fmla="*/ 12192000 w 12192000"/>
              <a:gd name="connsiteY1" fmla="*/ 602103 h 602103"/>
              <a:gd name="connsiteX2" fmla="*/ 0 w 12192000"/>
              <a:gd name="connsiteY2" fmla="*/ 602103 h 602103"/>
              <a:gd name="connsiteX3" fmla="*/ 0 w 12192000"/>
              <a:gd name="connsiteY3" fmla="*/ 432191 h 602103"/>
              <a:gd name="connsiteX4" fmla="*/ 11518431 w 12192000"/>
              <a:gd name="connsiteY4" fmla="*/ 432192 h 602103"/>
              <a:gd name="connsiteX5" fmla="*/ 12135495 w 12192000"/>
              <a:gd name="connsiteY5" fmla="*/ 104102 h 602103"/>
              <a:gd name="connsiteX6" fmla="*/ 12192000 w 12192000"/>
              <a:gd name="connsiteY6" fmla="*/ 0 h 602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02103">
                <a:moveTo>
                  <a:pt x="12192000" y="0"/>
                </a:moveTo>
                <a:lnTo>
                  <a:pt x="12192000" y="602103"/>
                </a:lnTo>
                <a:lnTo>
                  <a:pt x="0" y="602103"/>
                </a:lnTo>
                <a:lnTo>
                  <a:pt x="0" y="432191"/>
                </a:lnTo>
                <a:lnTo>
                  <a:pt x="11518431" y="432192"/>
                </a:lnTo>
                <a:cubicBezTo>
                  <a:pt x="11775297" y="432192"/>
                  <a:pt x="12001765" y="302048"/>
                  <a:pt x="12135495" y="104102"/>
                </a:cubicBezTo>
                <a:lnTo>
                  <a:pt x="12192000" y="0"/>
                </a:lnTo>
                <a:close/>
              </a:path>
            </a:pathLst>
          </a:custGeom>
          <a:gradFill flip="none" rotWithShape="1">
            <a:gsLst>
              <a:gs pos="0">
                <a:srgbClr val="E28514"/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74843DB8-46EE-BDBA-5BE0-10A6E73CA6E7}"/>
              </a:ext>
            </a:extLst>
          </p:cNvPr>
          <p:cNvSpPr/>
          <p:nvPr/>
        </p:nvSpPr>
        <p:spPr>
          <a:xfrm>
            <a:off x="0" y="0"/>
            <a:ext cx="12192000" cy="965200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E1ACF66D-F65B-F88F-FB60-DE23BAC80DC8}"/>
              </a:ext>
            </a:extLst>
          </p:cNvPr>
          <p:cNvSpPr/>
          <p:nvPr/>
        </p:nvSpPr>
        <p:spPr>
          <a:xfrm>
            <a:off x="0" y="0"/>
            <a:ext cx="12192000" cy="9652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48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8A351426-8DA8-AA1D-4708-DEDE7D8ED904}"/>
              </a:ext>
            </a:extLst>
          </p:cNvPr>
          <p:cNvSpPr txBox="1"/>
          <p:nvPr/>
        </p:nvSpPr>
        <p:spPr>
          <a:xfrm>
            <a:off x="241300" y="152400"/>
            <a:ext cx="7759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i="0" dirty="0">
                <a:solidFill>
                  <a:schemeClr val="bg1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</a:rPr>
              <a:t>ネオウイルス感染拡大地域マップ</a:t>
            </a:r>
            <a:endParaRPr kumimoji="1" lang="ja-JP" altLang="en-US" sz="3200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3074" name="Picture 2" descr="DALL·E 3">
            <a:extLst>
              <a:ext uri="{FF2B5EF4-FFF2-40B4-BE49-F238E27FC236}">
                <a16:creationId xmlns:a16="http://schemas.microsoft.com/office/drawing/2014/main" id="{5599ED02-47A3-FAF6-0612-0DD06CB3D8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04" b="29184"/>
          <a:stretch/>
        </p:blipFill>
        <p:spPr bwMode="auto">
          <a:xfrm>
            <a:off x="1386840" y="1175897"/>
            <a:ext cx="9418320" cy="5529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8971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フリーフォーム: 図形 26">
            <a:extLst>
              <a:ext uri="{FF2B5EF4-FFF2-40B4-BE49-F238E27FC236}">
                <a16:creationId xmlns:a16="http://schemas.microsoft.com/office/drawing/2014/main" id="{D03F3952-EE3B-6942-AE5F-65CBE8DAD900}"/>
              </a:ext>
            </a:extLst>
          </p:cNvPr>
          <p:cNvSpPr/>
          <p:nvPr/>
        </p:nvSpPr>
        <p:spPr>
          <a:xfrm>
            <a:off x="0" y="0"/>
            <a:ext cx="12192000" cy="795289"/>
          </a:xfrm>
          <a:custGeom>
            <a:avLst/>
            <a:gdLst>
              <a:gd name="connsiteX0" fmla="*/ 0 w 12192000"/>
              <a:gd name="connsiteY0" fmla="*/ 0 h 795289"/>
              <a:gd name="connsiteX1" fmla="*/ 12192000 w 12192000"/>
              <a:gd name="connsiteY1" fmla="*/ 0 h 795289"/>
              <a:gd name="connsiteX2" fmla="*/ 12192000 w 12192000"/>
              <a:gd name="connsiteY2" fmla="*/ 363097 h 795289"/>
              <a:gd name="connsiteX3" fmla="*/ 12135495 w 12192000"/>
              <a:gd name="connsiteY3" fmla="*/ 467199 h 795289"/>
              <a:gd name="connsiteX4" fmla="*/ 11518431 w 12192000"/>
              <a:gd name="connsiteY4" fmla="*/ 795289 h 795289"/>
              <a:gd name="connsiteX5" fmla="*/ 0 w 12192000"/>
              <a:gd name="connsiteY5" fmla="*/ 795288 h 795289"/>
              <a:gd name="connsiteX6" fmla="*/ 0 w 12192000"/>
              <a:gd name="connsiteY6" fmla="*/ 0 h 795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795289">
                <a:moveTo>
                  <a:pt x="0" y="0"/>
                </a:moveTo>
                <a:lnTo>
                  <a:pt x="12192000" y="0"/>
                </a:lnTo>
                <a:lnTo>
                  <a:pt x="12192000" y="363097"/>
                </a:lnTo>
                <a:lnTo>
                  <a:pt x="12135495" y="467199"/>
                </a:lnTo>
                <a:cubicBezTo>
                  <a:pt x="12001765" y="665145"/>
                  <a:pt x="11775297" y="795289"/>
                  <a:pt x="11518431" y="795289"/>
                </a:cubicBezTo>
                <a:lnTo>
                  <a:pt x="0" y="795288"/>
                </a:lnTo>
                <a:lnTo>
                  <a:pt x="0" y="0"/>
                </a:lnTo>
                <a:close/>
              </a:path>
            </a:pathLst>
          </a:custGeom>
          <a:solidFill>
            <a:srgbClr val="105B5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284AA5F9-4644-B11F-9DD3-8109A7AB3002}"/>
              </a:ext>
            </a:extLst>
          </p:cNvPr>
          <p:cNvSpPr/>
          <p:nvPr/>
        </p:nvSpPr>
        <p:spPr>
          <a:xfrm>
            <a:off x="0" y="363097"/>
            <a:ext cx="12192000" cy="602103"/>
          </a:xfrm>
          <a:custGeom>
            <a:avLst/>
            <a:gdLst>
              <a:gd name="connsiteX0" fmla="*/ 12192000 w 12192000"/>
              <a:gd name="connsiteY0" fmla="*/ 0 h 602103"/>
              <a:gd name="connsiteX1" fmla="*/ 12192000 w 12192000"/>
              <a:gd name="connsiteY1" fmla="*/ 602103 h 602103"/>
              <a:gd name="connsiteX2" fmla="*/ 0 w 12192000"/>
              <a:gd name="connsiteY2" fmla="*/ 602103 h 602103"/>
              <a:gd name="connsiteX3" fmla="*/ 0 w 12192000"/>
              <a:gd name="connsiteY3" fmla="*/ 432191 h 602103"/>
              <a:gd name="connsiteX4" fmla="*/ 11518431 w 12192000"/>
              <a:gd name="connsiteY4" fmla="*/ 432192 h 602103"/>
              <a:gd name="connsiteX5" fmla="*/ 12135495 w 12192000"/>
              <a:gd name="connsiteY5" fmla="*/ 104102 h 602103"/>
              <a:gd name="connsiteX6" fmla="*/ 12192000 w 12192000"/>
              <a:gd name="connsiteY6" fmla="*/ 0 h 602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02103">
                <a:moveTo>
                  <a:pt x="12192000" y="0"/>
                </a:moveTo>
                <a:lnTo>
                  <a:pt x="12192000" y="602103"/>
                </a:lnTo>
                <a:lnTo>
                  <a:pt x="0" y="602103"/>
                </a:lnTo>
                <a:lnTo>
                  <a:pt x="0" y="432191"/>
                </a:lnTo>
                <a:lnTo>
                  <a:pt x="11518431" y="432192"/>
                </a:lnTo>
                <a:cubicBezTo>
                  <a:pt x="11775297" y="432192"/>
                  <a:pt x="12001765" y="302048"/>
                  <a:pt x="12135495" y="104102"/>
                </a:cubicBezTo>
                <a:lnTo>
                  <a:pt x="12192000" y="0"/>
                </a:lnTo>
                <a:close/>
              </a:path>
            </a:pathLst>
          </a:custGeom>
          <a:gradFill flip="none" rotWithShape="1">
            <a:gsLst>
              <a:gs pos="0">
                <a:srgbClr val="E28514"/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74843DB8-46EE-BDBA-5BE0-10A6E73CA6E7}"/>
              </a:ext>
            </a:extLst>
          </p:cNvPr>
          <p:cNvSpPr/>
          <p:nvPr/>
        </p:nvSpPr>
        <p:spPr>
          <a:xfrm>
            <a:off x="0" y="0"/>
            <a:ext cx="12192000" cy="965200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E1ACF66D-F65B-F88F-FB60-DE23BAC80DC8}"/>
              </a:ext>
            </a:extLst>
          </p:cNvPr>
          <p:cNvSpPr/>
          <p:nvPr/>
        </p:nvSpPr>
        <p:spPr>
          <a:xfrm>
            <a:off x="0" y="0"/>
            <a:ext cx="12192000" cy="9652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48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8A351426-8DA8-AA1D-4708-DEDE7D8ED904}"/>
              </a:ext>
            </a:extLst>
          </p:cNvPr>
          <p:cNvSpPr txBox="1"/>
          <p:nvPr/>
        </p:nvSpPr>
        <p:spPr>
          <a:xfrm>
            <a:off x="241300" y="152400"/>
            <a:ext cx="7759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i="0" dirty="0">
                <a:solidFill>
                  <a:schemeClr val="bg1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</a:rPr>
              <a:t>2023</a:t>
            </a:r>
            <a:r>
              <a:rPr lang="ja-JP" altLang="en-US" sz="3200" i="0" dirty="0">
                <a:solidFill>
                  <a:schemeClr val="bg1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</a:rPr>
              <a:t>年以降のネオウイルス感染者数の推移</a:t>
            </a:r>
            <a:endParaRPr kumimoji="1" lang="ja-JP" altLang="en-US" sz="3200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2050" name="Picture 2" descr="DALL·E 3">
            <a:extLst>
              <a:ext uri="{FF2B5EF4-FFF2-40B4-BE49-F238E27FC236}">
                <a16:creationId xmlns:a16="http://schemas.microsoft.com/office/drawing/2014/main" id="{13E6EEFD-16B6-C7C9-6CF8-6D5C1558D8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18" b="29029"/>
          <a:stretch/>
        </p:blipFill>
        <p:spPr bwMode="auto">
          <a:xfrm>
            <a:off x="824843" y="1175897"/>
            <a:ext cx="10542314" cy="55297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0802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フリーフォーム: 図形 26">
            <a:extLst>
              <a:ext uri="{FF2B5EF4-FFF2-40B4-BE49-F238E27FC236}">
                <a16:creationId xmlns:a16="http://schemas.microsoft.com/office/drawing/2014/main" id="{D03F3952-EE3B-6942-AE5F-65CBE8DAD900}"/>
              </a:ext>
            </a:extLst>
          </p:cNvPr>
          <p:cNvSpPr/>
          <p:nvPr/>
        </p:nvSpPr>
        <p:spPr>
          <a:xfrm>
            <a:off x="0" y="0"/>
            <a:ext cx="12192000" cy="795289"/>
          </a:xfrm>
          <a:custGeom>
            <a:avLst/>
            <a:gdLst>
              <a:gd name="connsiteX0" fmla="*/ 0 w 12192000"/>
              <a:gd name="connsiteY0" fmla="*/ 0 h 795289"/>
              <a:gd name="connsiteX1" fmla="*/ 12192000 w 12192000"/>
              <a:gd name="connsiteY1" fmla="*/ 0 h 795289"/>
              <a:gd name="connsiteX2" fmla="*/ 12192000 w 12192000"/>
              <a:gd name="connsiteY2" fmla="*/ 363097 h 795289"/>
              <a:gd name="connsiteX3" fmla="*/ 12135495 w 12192000"/>
              <a:gd name="connsiteY3" fmla="*/ 467199 h 795289"/>
              <a:gd name="connsiteX4" fmla="*/ 11518431 w 12192000"/>
              <a:gd name="connsiteY4" fmla="*/ 795289 h 795289"/>
              <a:gd name="connsiteX5" fmla="*/ 0 w 12192000"/>
              <a:gd name="connsiteY5" fmla="*/ 795288 h 795289"/>
              <a:gd name="connsiteX6" fmla="*/ 0 w 12192000"/>
              <a:gd name="connsiteY6" fmla="*/ 0 h 795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795289">
                <a:moveTo>
                  <a:pt x="0" y="0"/>
                </a:moveTo>
                <a:lnTo>
                  <a:pt x="12192000" y="0"/>
                </a:lnTo>
                <a:lnTo>
                  <a:pt x="12192000" y="363097"/>
                </a:lnTo>
                <a:lnTo>
                  <a:pt x="12135495" y="467199"/>
                </a:lnTo>
                <a:cubicBezTo>
                  <a:pt x="12001765" y="665145"/>
                  <a:pt x="11775297" y="795289"/>
                  <a:pt x="11518431" y="795289"/>
                </a:cubicBezTo>
                <a:lnTo>
                  <a:pt x="0" y="795288"/>
                </a:lnTo>
                <a:lnTo>
                  <a:pt x="0" y="0"/>
                </a:lnTo>
                <a:close/>
              </a:path>
            </a:pathLst>
          </a:custGeom>
          <a:solidFill>
            <a:srgbClr val="105B5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284AA5F9-4644-B11F-9DD3-8109A7AB3002}"/>
              </a:ext>
            </a:extLst>
          </p:cNvPr>
          <p:cNvSpPr/>
          <p:nvPr/>
        </p:nvSpPr>
        <p:spPr>
          <a:xfrm>
            <a:off x="0" y="363097"/>
            <a:ext cx="12192000" cy="602103"/>
          </a:xfrm>
          <a:custGeom>
            <a:avLst/>
            <a:gdLst>
              <a:gd name="connsiteX0" fmla="*/ 12192000 w 12192000"/>
              <a:gd name="connsiteY0" fmla="*/ 0 h 602103"/>
              <a:gd name="connsiteX1" fmla="*/ 12192000 w 12192000"/>
              <a:gd name="connsiteY1" fmla="*/ 602103 h 602103"/>
              <a:gd name="connsiteX2" fmla="*/ 0 w 12192000"/>
              <a:gd name="connsiteY2" fmla="*/ 602103 h 602103"/>
              <a:gd name="connsiteX3" fmla="*/ 0 w 12192000"/>
              <a:gd name="connsiteY3" fmla="*/ 432191 h 602103"/>
              <a:gd name="connsiteX4" fmla="*/ 11518431 w 12192000"/>
              <a:gd name="connsiteY4" fmla="*/ 432192 h 602103"/>
              <a:gd name="connsiteX5" fmla="*/ 12135495 w 12192000"/>
              <a:gd name="connsiteY5" fmla="*/ 104102 h 602103"/>
              <a:gd name="connsiteX6" fmla="*/ 12192000 w 12192000"/>
              <a:gd name="connsiteY6" fmla="*/ 0 h 602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02103">
                <a:moveTo>
                  <a:pt x="12192000" y="0"/>
                </a:moveTo>
                <a:lnTo>
                  <a:pt x="12192000" y="602103"/>
                </a:lnTo>
                <a:lnTo>
                  <a:pt x="0" y="602103"/>
                </a:lnTo>
                <a:lnTo>
                  <a:pt x="0" y="432191"/>
                </a:lnTo>
                <a:lnTo>
                  <a:pt x="11518431" y="432192"/>
                </a:lnTo>
                <a:cubicBezTo>
                  <a:pt x="11775297" y="432192"/>
                  <a:pt x="12001765" y="302048"/>
                  <a:pt x="12135495" y="104102"/>
                </a:cubicBezTo>
                <a:lnTo>
                  <a:pt x="12192000" y="0"/>
                </a:lnTo>
                <a:close/>
              </a:path>
            </a:pathLst>
          </a:custGeom>
          <a:gradFill flip="none" rotWithShape="1">
            <a:gsLst>
              <a:gs pos="0">
                <a:srgbClr val="E28514"/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74843DB8-46EE-BDBA-5BE0-10A6E73CA6E7}"/>
              </a:ext>
            </a:extLst>
          </p:cNvPr>
          <p:cNvSpPr/>
          <p:nvPr/>
        </p:nvSpPr>
        <p:spPr>
          <a:xfrm>
            <a:off x="0" y="0"/>
            <a:ext cx="12192000" cy="965200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E1ACF66D-F65B-F88F-FB60-DE23BAC80DC8}"/>
              </a:ext>
            </a:extLst>
          </p:cNvPr>
          <p:cNvSpPr/>
          <p:nvPr/>
        </p:nvSpPr>
        <p:spPr>
          <a:xfrm>
            <a:off x="0" y="0"/>
            <a:ext cx="12192000" cy="9652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48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8A351426-8DA8-AA1D-4708-DEDE7D8ED904}"/>
              </a:ext>
            </a:extLst>
          </p:cNvPr>
          <p:cNvSpPr txBox="1"/>
          <p:nvPr/>
        </p:nvSpPr>
        <p:spPr>
          <a:xfrm>
            <a:off x="241300" y="152400"/>
            <a:ext cx="77597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i="0" dirty="0">
                <a:solidFill>
                  <a:schemeClr val="bg1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</a:rPr>
              <a:t>ネオウイルス診断フローチャート</a:t>
            </a:r>
            <a:endParaRPr kumimoji="1" lang="ja-JP" altLang="en-US" sz="3200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1028" name="Picture 4" descr="DALL·E 3">
            <a:extLst>
              <a:ext uri="{FF2B5EF4-FFF2-40B4-BE49-F238E27FC236}">
                <a16:creationId xmlns:a16="http://schemas.microsoft.com/office/drawing/2014/main" id="{10BEB17C-BF82-E20B-4876-BB98913ED9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36" b="38734"/>
          <a:stretch/>
        </p:blipFill>
        <p:spPr bwMode="auto">
          <a:xfrm>
            <a:off x="1270255" y="1117600"/>
            <a:ext cx="9651490" cy="5504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60600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フリーフォーム: 図形 26">
            <a:extLst>
              <a:ext uri="{FF2B5EF4-FFF2-40B4-BE49-F238E27FC236}">
                <a16:creationId xmlns:a16="http://schemas.microsoft.com/office/drawing/2014/main" id="{D03F3952-EE3B-6942-AE5F-65CBE8DAD900}"/>
              </a:ext>
            </a:extLst>
          </p:cNvPr>
          <p:cNvSpPr/>
          <p:nvPr/>
        </p:nvSpPr>
        <p:spPr>
          <a:xfrm>
            <a:off x="0" y="0"/>
            <a:ext cx="12192000" cy="795289"/>
          </a:xfrm>
          <a:custGeom>
            <a:avLst/>
            <a:gdLst>
              <a:gd name="connsiteX0" fmla="*/ 0 w 12192000"/>
              <a:gd name="connsiteY0" fmla="*/ 0 h 795289"/>
              <a:gd name="connsiteX1" fmla="*/ 12192000 w 12192000"/>
              <a:gd name="connsiteY1" fmla="*/ 0 h 795289"/>
              <a:gd name="connsiteX2" fmla="*/ 12192000 w 12192000"/>
              <a:gd name="connsiteY2" fmla="*/ 363097 h 795289"/>
              <a:gd name="connsiteX3" fmla="*/ 12135495 w 12192000"/>
              <a:gd name="connsiteY3" fmla="*/ 467199 h 795289"/>
              <a:gd name="connsiteX4" fmla="*/ 11518431 w 12192000"/>
              <a:gd name="connsiteY4" fmla="*/ 795289 h 795289"/>
              <a:gd name="connsiteX5" fmla="*/ 0 w 12192000"/>
              <a:gd name="connsiteY5" fmla="*/ 795288 h 795289"/>
              <a:gd name="connsiteX6" fmla="*/ 0 w 12192000"/>
              <a:gd name="connsiteY6" fmla="*/ 0 h 795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795289">
                <a:moveTo>
                  <a:pt x="0" y="0"/>
                </a:moveTo>
                <a:lnTo>
                  <a:pt x="12192000" y="0"/>
                </a:lnTo>
                <a:lnTo>
                  <a:pt x="12192000" y="363097"/>
                </a:lnTo>
                <a:lnTo>
                  <a:pt x="12135495" y="467199"/>
                </a:lnTo>
                <a:cubicBezTo>
                  <a:pt x="12001765" y="665145"/>
                  <a:pt x="11775297" y="795289"/>
                  <a:pt x="11518431" y="795289"/>
                </a:cubicBezTo>
                <a:lnTo>
                  <a:pt x="0" y="795288"/>
                </a:lnTo>
                <a:lnTo>
                  <a:pt x="0" y="0"/>
                </a:lnTo>
                <a:close/>
              </a:path>
            </a:pathLst>
          </a:custGeom>
          <a:solidFill>
            <a:srgbClr val="105B59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5" name="フリーフォーム: 図形 24">
            <a:extLst>
              <a:ext uri="{FF2B5EF4-FFF2-40B4-BE49-F238E27FC236}">
                <a16:creationId xmlns:a16="http://schemas.microsoft.com/office/drawing/2014/main" id="{284AA5F9-4644-B11F-9DD3-8109A7AB3002}"/>
              </a:ext>
            </a:extLst>
          </p:cNvPr>
          <p:cNvSpPr/>
          <p:nvPr/>
        </p:nvSpPr>
        <p:spPr>
          <a:xfrm>
            <a:off x="0" y="363097"/>
            <a:ext cx="12192000" cy="602103"/>
          </a:xfrm>
          <a:custGeom>
            <a:avLst/>
            <a:gdLst>
              <a:gd name="connsiteX0" fmla="*/ 12192000 w 12192000"/>
              <a:gd name="connsiteY0" fmla="*/ 0 h 602103"/>
              <a:gd name="connsiteX1" fmla="*/ 12192000 w 12192000"/>
              <a:gd name="connsiteY1" fmla="*/ 602103 h 602103"/>
              <a:gd name="connsiteX2" fmla="*/ 0 w 12192000"/>
              <a:gd name="connsiteY2" fmla="*/ 602103 h 602103"/>
              <a:gd name="connsiteX3" fmla="*/ 0 w 12192000"/>
              <a:gd name="connsiteY3" fmla="*/ 432191 h 602103"/>
              <a:gd name="connsiteX4" fmla="*/ 11518431 w 12192000"/>
              <a:gd name="connsiteY4" fmla="*/ 432192 h 602103"/>
              <a:gd name="connsiteX5" fmla="*/ 12135495 w 12192000"/>
              <a:gd name="connsiteY5" fmla="*/ 104102 h 602103"/>
              <a:gd name="connsiteX6" fmla="*/ 12192000 w 12192000"/>
              <a:gd name="connsiteY6" fmla="*/ 0 h 6021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02103">
                <a:moveTo>
                  <a:pt x="12192000" y="0"/>
                </a:moveTo>
                <a:lnTo>
                  <a:pt x="12192000" y="602103"/>
                </a:lnTo>
                <a:lnTo>
                  <a:pt x="0" y="602103"/>
                </a:lnTo>
                <a:lnTo>
                  <a:pt x="0" y="432191"/>
                </a:lnTo>
                <a:lnTo>
                  <a:pt x="11518431" y="432192"/>
                </a:lnTo>
                <a:cubicBezTo>
                  <a:pt x="11775297" y="432192"/>
                  <a:pt x="12001765" y="302048"/>
                  <a:pt x="12135495" y="104102"/>
                </a:cubicBezTo>
                <a:lnTo>
                  <a:pt x="12192000" y="0"/>
                </a:lnTo>
                <a:close/>
              </a:path>
            </a:pathLst>
          </a:custGeom>
          <a:gradFill flip="none" rotWithShape="1">
            <a:gsLst>
              <a:gs pos="0">
                <a:srgbClr val="E28514"/>
              </a:gs>
              <a:gs pos="100000">
                <a:srgbClr val="FFC000">
                  <a:shade val="100000"/>
                  <a:satMod val="11500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kumimoji="1" lang="ja-JP" altLang="en-US"/>
          </a:p>
        </p:txBody>
      </p:sp>
      <p:sp>
        <p:nvSpPr>
          <p:cNvPr id="28" name="正方形/長方形 27">
            <a:extLst>
              <a:ext uri="{FF2B5EF4-FFF2-40B4-BE49-F238E27FC236}">
                <a16:creationId xmlns:a16="http://schemas.microsoft.com/office/drawing/2014/main" id="{74843DB8-46EE-BDBA-5BE0-10A6E73CA6E7}"/>
              </a:ext>
            </a:extLst>
          </p:cNvPr>
          <p:cNvSpPr/>
          <p:nvPr/>
        </p:nvSpPr>
        <p:spPr>
          <a:xfrm>
            <a:off x="0" y="0"/>
            <a:ext cx="12192000" cy="965200"/>
          </a:xfrm>
          <a:prstGeom prst="rect">
            <a:avLst/>
          </a:prstGeom>
          <a:blipFill dpi="0" rotWithShape="1">
            <a:blip r:embed="rId2">
              <a:alphaModFix amt="21000"/>
            </a:blip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9" name="正方形/長方形 28">
            <a:extLst>
              <a:ext uri="{FF2B5EF4-FFF2-40B4-BE49-F238E27FC236}">
                <a16:creationId xmlns:a16="http://schemas.microsoft.com/office/drawing/2014/main" id="{E1ACF66D-F65B-F88F-FB60-DE23BAC80DC8}"/>
              </a:ext>
            </a:extLst>
          </p:cNvPr>
          <p:cNvSpPr/>
          <p:nvPr/>
        </p:nvSpPr>
        <p:spPr>
          <a:xfrm>
            <a:off x="0" y="0"/>
            <a:ext cx="12192000" cy="965200"/>
          </a:xfrm>
          <a:prstGeom prst="rect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>
                  <a:alpha val="48000"/>
                </a:schemeClr>
              </a:gs>
            </a:gsLst>
            <a:lin ang="0" scaled="0"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0" name="テキスト ボックス 29">
            <a:extLst>
              <a:ext uri="{FF2B5EF4-FFF2-40B4-BE49-F238E27FC236}">
                <a16:creationId xmlns:a16="http://schemas.microsoft.com/office/drawing/2014/main" id="{8A351426-8DA8-AA1D-4708-DEDE7D8ED904}"/>
              </a:ext>
            </a:extLst>
          </p:cNvPr>
          <p:cNvSpPr txBox="1"/>
          <p:nvPr/>
        </p:nvSpPr>
        <p:spPr>
          <a:xfrm>
            <a:off x="241300" y="152400"/>
            <a:ext cx="103962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ja-JP" sz="3200" i="0" dirty="0" err="1">
                <a:solidFill>
                  <a:schemeClr val="bg1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</a:rPr>
              <a:t>Methorex</a:t>
            </a:r>
            <a:r>
              <a:rPr lang="ja-JP" altLang="en-US" sz="3200" i="0" dirty="0">
                <a:solidFill>
                  <a:schemeClr val="bg1"/>
                </a:solidFill>
                <a:effectLst/>
                <a:latin typeface="Meiryo UI" panose="020B0604030504040204" pitchFamily="50" charset="-128"/>
                <a:ea typeface="Meiryo UI" panose="020B0604030504040204" pitchFamily="50" charset="-128"/>
              </a:rPr>
              <a:t>投与による治療効果（臨床試験結果）</a:t>
            </a:r>
            <a:endParaRPr kumimoji="1" lang="ja-JP" altLang="en-US" sz="3200" dirty="0">
              <a:solidFill>
                <a:schemeClr val="bg1"/>
              </a:solidFill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pic>
        <p:nvPicPr>
          <p:cNvPr id="4098" name="Picture 2" descr="DALL·E 3">
            <a:extLst>
              <a:ext uri="{FF2B5EF4-FFF2-40B4-BE49-F238E27FC236}">
                <a16:creationId xmlns:a16="http://schemas.microsoft.com/office/drawing/2014/main" id="{DB587A36-9164-BADF-1BF3-B23CC48EC4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30" b="39769"/>
          <a:stretch/>
        </p:blipFill>
        <p:spPr bwMode="auto">
          <a:xfrm>
            <a:off x="941185" y="1175897"/>
            <a:ext cx="10309630" cy="5422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5488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27</Words>
  <Application>Microsoft Office PowerPoint</Application>
  <PresentationFormat>ワイド画面</PresentationFormat>
  <Paragraphs>4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9" baseType="lpstr">
      <vt:lpstr>Meiryo UI</vt:lpstr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>CareNet,Inc.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土井 一生</dc:creator>
  <cp:lastModifiedBy>土井 一生</cp:lastModifiedBy>
  <cp:revision>1</cp:revision>
  <dcterms:created xsi:type="dcterms:W3CDTF">2024-12-20T06:47:32Z</dcterms:created>
  <dcterms:modified xsi:type="dcterms:W3CDTF">2024-12-20T07:17:29Z</dcterms:modified>
</cp:coreProperties>
</file>

<file path=docProps/thumbnail.jpeg>
</file>